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02463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68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6442" y="0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/>
          <a:lstStyle>
            <a:lvl1pPr algn="r">
              <a:defRPr sz="1200"/>
            </a:lvl1pPr>
          </a:lstStyle>
          <a:p>
            <a:fld id="{B5D224D6-3B4B-43C7-AC2B-9BB6E4F041EC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6442" y="8772668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 anchor="b"/>
          <a:lstStyle>
            <a:lvl1pPr algn="r">
              <a:defRPr sz="1200"/>
            </a:lvl1pPr>
          </a:lstStyle>
          <a:p>
            <a:fld id="{9B1B40E0-9372-4EB8-A261-EEC448C38E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6442" y="0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/>
          <a:lstStyle>
            <a:lvl1pPr algn="r">
              <a:defRPr sz="1200"/>
            </a:lvl1pPr>
          </a:lstStyle>
          <a:p>
            <a:fld id="{F64EC450-976B-4CE0-BABA-25E6048FFE20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692150"/>
            <a:ext cx="4618037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84" tIns="46392" rIns="92784" bIns="4639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247" y="4387136"/>
            <a:ext cx="5601970" cy="4156234"/>
          </a:xfrm>
          <a:prstGeom prst="rect">
            <a:avLst/>
          </a:prstGeom>
        </p:spPr>
        <p:txBody>
          <a:bodyPr vert="horz" lIns="92784" tIns="46392" rIns="92784" bIns="463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6442" y="8772668"/>
            <a:ext cx="3034401" cy="461804"/>
          </a:xfrm>
          <a:prstGeom prst="rect">
            <a:avLst/>
          </a:prstGeom>
        </p:spPr>
        <p:txBody>
          <a:bodyPr vert="horz" lIns="92784" tIns="46392" rIns="92784" bIns="46392" rtlCol="0" anchor="b"/>
          <a:lstStyle>
            <a:lvl1pPr algn="r">
              <a:defRPr sz="1200"/>
            </a:lvl1pPr>
          </a:lstStyle>
          <a:p>
            <a:fld id="{21422570-9DC9-47A4-AE91-E3DE1B25A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22570-9DC9-47A4-AE91-E3DE1B25AE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22570-9DC9-47A4-AE91-E3DE1B25AE0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22570-9DC9-47A4-AE91-E3DE1B25AE0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22570-9DC9-47A4-AE91-E3DE1B25AE0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22570-9DC9-47A4-AE91-E3DE1B25AE0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22570-9DC9-47A4-AE91-E3DE1B25AE0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4C81DA8-8ADC-4F52-A5D8-4669C6B00054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9107C6-986B-459E-9E9E-E5F9ED42CE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celebgalz.com/wp-content/uploads/2008/04/338.jpg" TargetMode="External"/><Relationship Id="rId7" Type="http://schemas.openxmlformats.org/officeDocument/2006/relationships/hyperlink" Target="http://en.wikipedia.org/wiki/File:01-jones-jim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en.wikipedia.org/wiki/File:Heavensgatelogo.jpg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D26818"/>
                </a:solidFill>
              </a:rPr>
              <a:t>CULTS: A sociological study</a:t>
            </a:r>
            <a:endParaRPr lang="en-US" sz="2400" dirty="0">
              <a:solidFill>
                <a:srgbClr val="D26818"/>
              </a:solidFill>
            </a:endParaRPr>
          </a:p>
        </p:txBody>
      </p:sp>
      <p:pic>
        <p:nvPicPr>
          <p:cNvPr id="4" name="Picture 5" descr="Merril Jessop and his first six wives, from left, Cathleen, Ruth, Faunita, Tammy, Barbara and Carolyn Jessop.">
            <a:hlinkClick r:id="rId3" tooltip="Merril Jessop and his first six wives, from left, Cathleen, Ruth, Faunita, Tammy, Barbara and Carolyn Jessop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505200"/>
            <a:ext cx="4094164" cy="2743200"/>
          </a:xfrm>
          <a:prstGeom prst="rect">
            <a:avLst/>
          </a:prstGeom>
          <a:noFill/>
        </p:spPr>
      </p:pic>
      <p:pic>
        <p:nvPicPr>
          <p:cNvPr id="37890" name="Picture 2" descr="http://upload.wikimedia.org/wikipedia/en/3/38/Heavensgatelogo.jpg">
            <a:hlinkClick r:id="rId5" tooltip="The logo used by the Heaven's Gate grou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505200"/>
            <a:ext cx="3276600" cy="2690543"/>
          </a:xfrm>
          <a:prstGeom prst="rect">
            <a:avLst/>
          </a:prstGeom>
          <a:noFill/>
        </p:spPr>
      </p:pic>
      <p:pic>
        <p:nvPicPr>
          <p:cNvPr id="6" name="Picture 2" descr="http://upload.wikimedia.org/wikipedia/en/thumb/9/99/01-jones-jim.jpg/150px-01-jones-jim.jpg">
            <a:hlinkClick r:id="rId7" tooltip="01-jones-jim.jpg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304800"/>
            <a:ext cx="1828800" cy="249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Cult  vs. Relgion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Cult: A group generally considered to be extremist or false, with its followers often living in unconventional manners under the guidance of an authoritarian, charismatic leader. </a:t>
            </a:r>
          </a:p>
          <a:p>
            <a:r>
              <a:rPr lang="en-US" dirty="0" smtClean="0"/>
              <a:t>Religion: A set of beliefs concerning the cause, nature and purpose of the universe</a:t>
            </a:r>
            <a:r>
              <a:rPr lang="en-US" smtClean="0"/>
              <a:t>; </a:t>
            </a:r>
            <a:r>
              <a:rPr lang="en-US" smtClean="0"/>
              <a:t>How </a:t>
            </a:r>
            <a:r>
              <a:rPr lang="en-US" dirty="0" smtClean="0"/>
              <a:t>did we get here? What should we do while we are here? Where are we going from here?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382000" cy="1219200"/>
          </a:xfrm>
        </p:spPr>
        <p:txBody>
          <a:bodyPr>
            <a:normAutofit/>
          </a:bodyPr>
          <a:lstStyle/>
          <a:p>
            <a:r>
              <a:rPr u="sng" smtClean="0"/>
              <a:t>Useful criteria for determining cult status: </a:t>
            </a:r>
            <a:endParaRPr lang="en-US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Totalitarian rule</a:t>
            </a:r>
          </a:p>
          <a:p>
            <a:pPr lvl="0">
              <a:buNone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Ethical double standard</a:t>
            </a:r>
          </a:p>
          <a:p>
            <a:pPr lvl="0">
              <a:buNone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Two basic purposes: recruiting new members and fund-raising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Innovative and exclusive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686800" cy="1219200"/>
          </a:xfrm>
        </p:spPr>
        <p:txBody>
          <a:bodyPr>
            <a:normAutofit/>
          </a:bodyPr>
          <a:lstStyle/>
          <a:p>
            <a:r>
              <a:rPr u="sng" smtClean="0"/>
              <a:t>Useful criteria for determining cult status: </a:t>
            </a:r>
            <a:endParaRPr lang="en-US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Authoritarian in its power structure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Self appointed leader who is on a special mission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Cult leaders force veneration (love/devotion) upon themselves 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Cult leader tends to be determined, domineering and charismatic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u="sng" smtClean="0"/>
              <a:t>Tactics used by cults</a:t>
            </a:r>
            <a:endParaRPr 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“Soften up” the individual</a:t>
            </a:r>
          </a:p>
          <a:p>
            <a:pPr lvl="0">
              <a:buNone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Establish control over the person’s social environment 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Prohibit disconfirming information (don’t talk to outsiders!)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u="sng" smtClean="0"/>
              <a:t>Tactics used by cults</a:t>
            </a:r>
            <a:endParaRPr lang="en-US" b="1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Force person to re-evaluate central aspects of their life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Create a sense of powerlessness 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Create strong emotional arousals (punishments) </a:t>
            </a:r>
          </a:p>
          <a:p>
            <a:pPr lvl="0">
              <a:buFont typeface="Wingdings" pitchFamily="2" charset="2"/>
              <a:buChar char="Ø"/>
            </a:pPr>
            <a:endParaRPr lang="en-US" sz="3600" dirty="0" smtClean="0"/>
          </a:p>
          <a:p>
            <a:pPr lvl="0">
              <a:buFont typeface="Wingdings" pitchFamily="2" charset="2"/>
              <a:buChar char="Ø"/>
            </a:pPr>
            <a:r>
              <a:rPr lang="en-US" sz="3600" dirty="0" smtClean="0"/>
              <a:t>Intimidate the person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1606</TotalTime>
  <Words>202</Words>
  <Application>Microsoft Office PowerPoint</Application>
  <PresentationFormat>On-screen Show (4:3)</PresentationFormat>
  <Paragraphs>40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Slide 1</vt:lpstr>
      <vt:lpstr>Cult  vs. Relgion</vt:lpstr>
      <vt:lpstr>Useful criteria for determining cult status: </vt:lpstr>
      <vt:lpstr>Useful criteria for determining cult status: </vt:lpstr>
      <vt:lpstr>Tactics used by cults</vt:lpstr>
      <vt:lpstr>Tactics used by cults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CULTS! </dc:title>
  <dc:creator>jmuller</dc:creator>
  <cp:lastModifiedBy>John Hampton</cp:lastModifiedBy>
  <cp:revision>27</cp:revision>
  <dcterms:created xsi:type="dcterms:W3CDTF">2009-01-23T13:40:39Z</dcterms:created>
  <dcterms:modified xsi:type="dcterms:W3CDTF">2012-01-11T15:00:40Z</dcterms:modified>
</cp:coreProperties>
</file>